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3"/>
  </p:notesMasterIdLst>
  <p:sldIdLst>
    <p:sldId id="571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1EE55-85A9-42FE-BC8C-0B3AA269100E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D0007-E9E5-40A7-8EC5-1D8792DD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78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D0007-E9E5-40A7-8EC5-1D8792DD94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11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5E259D-FA6E-4643-AEF1-6C4ADB6D1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DECEC05-9324-4F73-A3D0-43A84B6F97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FCBCDA-0614-410A-8E2F-1D4A506A4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4DC557E-765E-4A12-9AAC-31E56CDD7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5D643F-05AC-43A6-A752-57F66DA5E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816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551DAA-07F0-4AAB-B655-9A64E0A0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7905E8D-10C0-4967-8096-6FC25F0059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D34AD8-8DBA-46EB-953E-252712A48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1FDCD5-A95C-4143-84ED-93BA1FE60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10ADE9-8CC0-4B48-8E7D-58609CE1E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6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E3916F8-5247-4ECF-AEA9-8799C14028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338185-8935-4DC0-A71D-CAD2BEA778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C204AE-0FBB-45A8-B416-20DDD0164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FD4D69-4493-4D31-9E49-1912BE157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796B9C-219E-4F75-AEFB-C5B0F8937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9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136560-EAEB-4A9D-934B-86DEB0004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E167534-59A2-4037-8DEB-08EAC8D35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C3FFF0-18F0-4206-B848-423EF2EB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0710E2-B1BF-448F-A181-EADB68D04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499440-C345-41D9-BC1B-A7372910A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31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CB3E8F-59DD-4B99-86D6-C3714CBFE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63AD917-7C43-4920-9DDD-15FC25376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30AF466-5A59-4F5A-A5A7-DB163243F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BB198F-CC4F-421B-9D80-09E8DBE34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59B9D4-AACD-42C9-B74E-A1CAAE0C8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7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86032A-48BA-4AD0-8B37-97D942B1D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58042A-98A0-444C-86A3-CF93F5DCAC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D50A7A9-C3E2-405D-B32D-BEB9D0275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DED0A8-01BD-4F17-963A-0ECCAA5C2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F310330-DE2D-4870-9010-F33270ACE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17A0109-7C87-449E-8005-EB5F75D6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63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4B616B-BDE5-40CE-BB10-732B97534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13731CA-05D1-4D4B-A227-4E410A6DD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1765B48-82D5-454D-BF1F-D8D6141B3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4E48003-40E3-4F9C-BC52-0413EFACE4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544DD00-F072-4F66-A009-F64842EAD2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B38739A-B417-4B4F-8034-C8F0A206A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CA0494C-01AE-4E61-B07F-49AB24A76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5E63349-D961-4997-9EE2-7C59587A2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46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ECA462-98B5-4CEF-9703-1FDD91987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0521461-0A07-48ED-A7A1-FC1FAB259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E78857B-C00D-4CDF-B994-C722C9D77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8CFD61D-045C-4B54-A988-7932F1AE4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8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EB23DAB-573D-4ADA-85BE-1A983494E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4DAD401-4151-4A10-9CCA-84CA48372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25A8175-CFF9-459C-ABAD-062ADBC7C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9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E40FFA-140A-4356-BDEC-39FF47C68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C786E1A-5673-4E20-BC52-6CF33CEAF0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88F674C-9113-48A8-B890-E6D6D177A4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2A371F-19A5-4177-960D-429DD0345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8E1511-B032-4306-B413-8583417FC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1B705C5-C63C-4F69-ACAA-B2371A89A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18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10984D-4B8C-45D4-9A6E-EC4846712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2D7FBED-E040-4B23-A5A4-813D4E3E08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473BD5D-6306-4D7A-80FF-8A7D2EA8F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C7845CA-3286-45E0-BF2C-5DAFD17A5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206810E-F39A-4912-B8C6-EC0A53685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1EA2C56-E639-4108-B0DC-CE542F547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23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E134C6A-9AA7-4C4F-AD0A-1AE85FFD1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B537F29-D1A6-42CE-9D5E-4EE5C7547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51F7876-775E-41D0-8AE4-CD4751736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7533-2550-4A45-91C6-4755441AE51F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27B2DA2-18CE-4D81-A0CE-BDACF91F8E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559713E-D222-4F0F-9D2D-EC54643FAA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9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62" y="60632"/>
            <a:ext cx="11666406" cy="634083"/>
          </a:xfrm>
        </p:spPr>
        <p:txBody>
          <a:bodyPr>
            <a:noAutofit/>
          </a:bodyPr>
          <a:lstStyle/>
          <a:p>
            <a:r>
              <a:rPr lang="en-US" sz="20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SYP350091: A Split Learning (Model Splitting) Aided Federated Learning (SL-aided FL) Network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148962" y="954200"/>
            <a:ext cx="3763288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1. New network architecture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8C7D2F8E-F7EE-42F3-ABED-5245BC84482E}"/>
              </a:ext>
            </a:extLst>
          </p:cNvPr>
          <p:cNvCxnSpPr/>
          <p:nvPr/>
        </p:nvCxnSpPr>
        <p:spPr>
          <a:xfrm>
            <a:off x="36652" y="744698"/>
            <a:ext cx="12074664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图片包含 图形用户界面&#10;&#10;描述已自动生成">
            <a:extLst>
              <a:ext uri="{FF2B5EF4-FFF2-40B4-BE49-F238E27FC236}">
                <a16:creationId xmlns:a16="http://schemas.microsoft.com/office/drawing/2014/main" id="{670D9F63-F2F4-4701-8E00-C409E92A26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22" y="1479072"/>
            <a:ext cx="4884624" cy="2625546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86D54E9E-3A75-4E76-BE79-E0D98C989D85}"/>
              </a:ext>
            </a:extLst>
          </p:cNvPr>
          <p:cNvSpPr txBox="1"/>
          <p:nvPr/>
        </p:nvSpPr>
        <p:spPr>
          <a:xfrm>
            <a:off x="584922" y="5797124"/>
            <a:ext cx="4783024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E: User Equipment</a:t>
            </a:r>
          </a:p>
          <a:p>
            <a:pPr algn="just">
              <a:spcAft>
                <a:spcPts val="600"/>
              </a:spcAft>
            </a:pP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E: Assistant Equipment, edge, VMR, UAV, peer devices,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etc</a:t>
            </a:r>
            <a:endParaRPr lang="en-US" sz="1200" baseline="-250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25C509E-F9C6-42DD-8530-E4E2513F5BD9}"/>
              </a:ext>
            </a:extLst>
          </p:cNvPr>
          <p:cNvSpPr txBox="1"/>
          <p:nvPr/>
        </p:nvSpPr>
        <p:spPr>
          <a:xfrm>
            <a:off x="534122" y="4296433"/>
            <a:ext cx="47830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Federated Learning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Central server (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) + FL members</a:t>
            </a:r>
            <a:endParaRPr lang="en-US" sz="1200" baseline="-250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左大括号 2">
            <a:extLst>
              <a:ext uri="{FF2B5EF4-FFF2-40B4-BE49-F238E27FC236}">
                <a16:creationId xmlns:a16="http://schemas.microsoft.com/office/drawing/2014/main" id="{BD591030-DE50-447D-8B1B-5E5DE9B99397}"/>
              </a:ext>
            </a:extLst>
          </p:cNvPr>
          <p:cNvSpPr/>
          <p:nvPr/>
        </p:nvSpPr>
        <p:spPr>
          <a:xfrm>
            <a:off x="1364793" y="4865717"/>
            <a:ext cx="235670" cy="7074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2DDB0FD9-18D6-430D-8F9F-4E34577E7095}"/>
              </a:ext>
            </a:extLst>
          </p:cNvPr>
          <p:cNvSpPr txBox="1"/>
          <p:nvPr/>
        </p:nvSpPr>
        <p:spPr>
          <a:xfrm>
            <a:off x="611991" y="5049412"/>
            <a:ext cx="8306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Member 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753614A-F617-40B7-8B2C-516153BD498D}"/>
              </a:ext>
            </a:extLst>
          </p:cNvPr>
          <p:cNvSpPr txBox="1"/>
          <p:nvPr/>
        </p:nvSpPr>
        <p:spPr>
          <a:xfrm>
            <a:off x="1566836" y="4823559"/>
            <a:ext cx="20105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Standalone: only UE</a:t>
            </a:r>
            <a:endParaRPr lang="en-US" sz="12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1CCA956E-5808-4A61-877C-78F3C939DAEF}"/>
              </a:ext>
            </a:extLst>
          </p:cNvPr>
          <p:cNvSpPr txBox="1"/>
          <p:nvPr/>
        </p:nvSpPr>
        <p:spPr>
          <a:xfrm>
            <a:off x="1600463" y="5335915"/>
            <a:ext cx="27784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Non-Standalone: UE + AE</a:t>
            </a:r>
            <a:endParaRPr lang="en-US" sz="12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5DE3417B-F1CE-4DDC-88B3-06CAE54D833A}"/>
              </a:ext>
            </a:extLst>
          </p:cNvPr>
          <p:cNvSpPr txBox="1"/>
          <p:nvPr/>
        </p:nvSpPr>
        <p:spPr>
          <a:xfrm>
            <a:off x="5464695" y="969640"/>
            <a:ext cx="6350673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chooses members (standalone, non-standalone, UE, AE, split point, service flow) based on:</a:t>
            </a:r>
          </a:p>
          <a:p>
            <a:pPr algn="just">
              <a:spcAft>
                <a:spcPts val="6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1). The computation capability of UE and AE</a:t>
            </a:r>
          </a:p>
          <a:p>
            <a:pPr algn="just">
              <a:spcAft>
                <a:spcPts val="600"/>
              </a:spcAft>
            </a:pP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2). The communication capability of UE and AE, i.e., uplink, downlink and </a:t>
            </a:r>
            <a:r>
              <a:rPr lang="en-US" sz="1200" b="1" dirty="0" err="1">
                <a:highlight>
                  <a:srgbClr val="FFFF00"/>
                </a:highlight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endParaRPr lang="en-US" sz="1200" b="1" dirty="0">
              <a:effectLst/>
              <a:highlight>
                <a:srgbClr val="FFFF00"/>
              </a:highlight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03E3A237-F5B7-48F7-A692-A41BD19236BD}"/>
              </a:ext>
            </a:extLst>
          </p:cNvPr>
          <p:cNvGrpSpPr/>
          <p:nvPr/>
        </p:nvGrpSpPr>
        <p:grpSpPr>
          <a:xfrm>
            <a:off x="5418746" y="2009026"/>
            <a:ext cx="6194297" cy="1262247"/>
            <a:chOff x="5491609" y="2166753"/>
            <a:chExt cx="6194297" cy="1262247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7607CCA7-24B5-46FA-BED6-89091FB45A70}"/>
                </a:ext>
              </a:extLst>
            </p:cNvPr>
            <p:cNvSpPr txBox="1"/>
            <p:nvPr/>
          </p:nvSpPr>
          <p:spPr>
            <a:xfrm>
              <a:off x="5561627" y="2551965"/>
              <a:ext cx="6124279" cy="877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28600" indent="-228600" algn="just">
                <a:lnSpc>
                  <a:spcPct val="107000"/>
                </a:lnSpc>
                <a:spcAft>
                  <a:spcPts val="800"/>
                </a:spcAft>
                <a:buAutoNum type="arabicPeriod"/>
              </a:pP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Exploitation of computation forces in the network (AE) </a:t>
              </a:r>
              <a:r>
                <a:rPr lang="en-US" sz="1200" b="1" dirty="0">
                  <a:highlight>
                    <a:srgbClr val="FFFF00"/>
                  </a:highlight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via </a:t>
              </a:r>
              <a:r>
                <a:rPr lang="en-US" sz="1200" b="1" dirty="0" err="1">
                  <a:highlight>
                    <a:srgbClr val="FFFF00"/>
                  </a:highlight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sidelink</a:t>
              </a:r>
              <a:endParaRPr lang="en-US" sz="1200" b="1" dirty="0">
                <a:highlight>
                  <a:srgbClr val="FFFF00"/>
                </a:highlight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endParaRPr>
            </a:p>
            <a:p>
              <a:pPr marL="228600" indent="-228600" algn="just">
                <a:lnSpc>
                  <a:spcPct val="107000"/>
                </a:lnSpc>
                <a:spcAft>
                  <a:spcPts val="800"/>
                </a:spcAft>
                <a:buAutoNum type="arabicPeriod"/>
              </a:pP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Reduced communication cost</a:t>
              </a:r>
            </a:p>
            <a:p>
              <a:pPr marL="228600" indent="-228600" algn="just">
                <a:lnSpc>
                  <a:spcPct val="107000"/>
                </a:lnSpc>
                <a:spcAft>
                  <a:spcPts val="800"/>
                </a:spcAft>
                <a:buAutoNum type="arabicPeriod"/>
              </a:pP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Enhanced data privacy (smashed data at AE, client model at UE and </a:t>
              </a:r>
              <a:r>
                <a:rPr lang="en-US" sz="1200" dirty="0" err="1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gNB</a:t>
              </a:r>
              <a:r>
                <a: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)a</a:t>
              </a:r>
            </a:p>
          </p:txBody>
        </p:sp>
        <p:sp>
          <p:nvSpPr>
            <p:cNvPr id="25" name="Title 1">
              <a:extLst>
                <a:ext uri="{FF2B5EF4-FFF2-40B4-BE49-F238E27FC236}">
                  <a16:creationId xmlns:a16="http://schemas.microsoft.com/office/drawing/2014/main" id="{091815FD-ED36-4F09-A9CD-EF36CEB39384}"/>
                </a:ext>
              </a:extLst>
            </p:cNvPr>
            <p:cNvSpPr txBox="1">
              <a:spLocks/>
            </p:cNvSpPr>
            <p:nvPr/>
          </p:nvSpPr>
          <p:spPr>
            <a:xfrm>
              <a:off x="5491609" y="2166753"/>
              <a:ext cx="1220807" cy="38029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3668" rtl="0" eaLnBrk="1" latinLnBrk="0" hangingPunct="1">
                <a:spcBef>
                  <a:spcPct val="0"/>
                </a:spcBef>
                <a:buNone/>
                <a:defRPr kumimoji="1" sz="3198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US" sz="1600" b="1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2. Benefits: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BFEAFC7B-4479-4DE3-B159-309B4C7572A0}"/>
              </a:ext>
            </a:extLst>
          </p:cNvPr>
          <p:cNvSpPr txBox="1">
            <a:spLocks/>
          </p:cNvSpPr>
          <p:nvPr/>
        </p:nvSpPr>
        <p:spPr>
          <a:xfrm>
            <a:off x="5419891" y="3414482"/>
            <a:ext cx="2010564" cy="4222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3. Standard impact: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BF3BD0B4-88BF-47D7-A9A5-BCBB0614D663}"/>
              </a:ext>
            </a:extLst>
          </p:cNvPr>
          <p:cNvSpPr txBox="1"/>
          <p:nvPr/>
        </p:nvSpPr>
        <p:spPr>
          <a:xfrm>
            <a:off x="5519189" y="3874609"/>
            <a:ext cx="6350673" cy="25313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US" sz="12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TR22.876: 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Study on AI/ML Model Transfer-Phase 2</a:t>
            </a:r>
          </a:p>
          <a:p>
            <a:pPr marL="228600" indent="-2286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3GPP R19 WID </a:t>
            </a:r>
            <a:r>
              <a:rPr lang="zh-CN" alt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Study on AI/ML Model Transfer Phase 2</a:t>
            </a:r>
            <a:r>
              <a:rPr lang="zh-CN" alt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(S1-221225):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For Distributed Learning, controlled by network, each device uses the localized data while </a:t>
            </a: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transfer the intermediate data to other nodes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the device moves a certain coverage, has low power, or for combined computation for a big mode.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For Federated Learning, Using direct device connection can involve devices outside 5G hotspot for distributed AI training/inference, partly </a:t>
            </a: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offload computation to neighboring device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, so as to improve the training accuracy/generalization and save device power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Objective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Distributed AI training/inference based on direct device connection, e.g. traffic KPIs, different QoS and functional requirements on </a:t>
            </a:r>
            <a:r>
              <a:rPr lang="en-US" sz="120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slidelink</a:t>
            </a: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11505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292</Words>
  <Application>Microsoft Office PowerPoint</Application>
  <PresentationFormat>宽屏</PresentationFormat>
  <Paragraphs>22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主题​​</vt:lpstr>
      <vt:lpstr>SYP350091: A Split Learning (Model Splitting) Aided Federated Learning (SL-aided FL) Network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Handover Scheme for Service Continuity in VMR-aided Hierarchical Federated Learning</dc:title>
  <dc:creator>Ce</dc:creator>
  <cp:lastModifiedBy>Zheng, Ce</cp:lastModifiedBy>
  <cp:revision>342</cp:revision>
  <dcterms:created xsi:type="dcterms:W3CDTF">2022-11-19T13:30:55Z</dcterms:created>
  <dcterms:modified xsi:type="dcterms:W3CDTF">2022-12-21T02:51:22Z</dcterms:modified>
</cp:coreProperties>
</file>